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8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6673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Churn Analysis Dashboard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79476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Interactive Business Intelligence Report for Strategic Customer Retention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446752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Prepared by: Syed Ameen Ahmed</a:t>
            </a:r>
            <a:endParaRPr lang="en-US" sz="15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E726DF-2AB8-951C-A441-97643F7C34D0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782" y="576501"/>
            <a:ext cx="10126980" cy="655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Conclusion: Empowering Future Growth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3782" y="1651040"/>
            <a:ext cx="131628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Customer Churn Analysis Dashboard is more than just a report; it's a strategic asset for proactive customer management.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390894" y="2649498"/>
            <a:ext cx="2620804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Insights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33782" y="3102769"/>
            <a:ext cx="427791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Delivers clear, data-driven understanding of churn behavior.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98" y="2222302"/>
            <a:ext cx="4606885" cy="460688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886" y="3539371"/>
            <a:ext cx="294799" cy="2947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8583" y="2649498"/>
            <a:ext cx="2901434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Exploration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618583" y="3102769"/>
            <a:ext cx="427803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deep-dive analysis into specific customer segments and factors.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698" y="2222302"/>
            <a:ext cx="4606885" cy="460688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6477" y="3539371"/>
            <a:ext cx="294799" cy="2947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18583" y="4942403"/>
            <a:ext cx="262806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&amp; Retention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618583" y="5395674"/>
            <a:ext cx="4278035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Directly supports strategies for increased customer retention and sustained revenue growth.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698" y="2222302"/>
            <a:ext cx="4606885" cy="460688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6477" y="5216962"/>
            <a:ext cx="294799" cy="29479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50626" y="5110163"/>
            <a:ext cx="2861072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Effectiveness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733782" y="5563433"/>
            <a:ext cx="427791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Showcases the robust capabilities of Power BI for business intelligence.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1698" y="2222302"/>
            <a:ext cx="4606885" cy="460688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8886" y="5216962"/>
            <a:ext cx="294799" cy="29479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33782" y="7065050"/>
            <a:ext cx="131628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leveraging these insights, we can transform customer churn from a challenge into an opportunity for strategic customer engagement and business success.</a:t>
            </a:r>
            <a:endParaRPr lang="en-US" sz="16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4F64AC-16BD-3354-5E81-A2737F163D19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188" y="584597"/>
            <a:ext cx="13144024" cy="132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Business Problem: Stemming the Tide of Churn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3188" y="2336244"/>
            <a:ext cx="4239816" cy="3106460"/>
          </a:xfrm>
          <a:prstGeom prst="roundRect">
            <a:avLst>
              <a:gd name="adj" fmla="val 28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63097" y="2556153"/>
            <a:ext cx="636984" cy="636984"/>
          </a:xfrm>
          <a:prstGeom prst="roundRect">
            <a:avLst>
              <a:gd name="adj" fmla="val 14353713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238" y="2731294"/>
            <a:ext cx="286583" cy="286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097" y="3405426"/>
            <a:ext cx="265426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Erosion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63097" y="3864531"/>
            <a:ext cx="3799999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churn directly translates to significant revenue loss, impacting financial stability and growth projections.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5292" y="2336244"/>
            <a:ext cx="4239816" cy="3106460"/>
          </a:xfrm>
          <a:prstGeom prst="roundRect">
            <a:avLst>
              <a:gd name="adj" fmla="val 28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5201" y="2556153"/>
            <a:ext cx="636984" cy="636984"/>
          </a:xfrm>
          <a:prstGeom prst="roundRect">
            <a:avLst>
              <a:gd name="adj" fmla="val 14353713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0342" y="2731294"/>
            <a:ext cx="286583" cy="2865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5201" y="3405426"/>
            <a:ext cx="265426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Stunted Growth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15201" y="3864531"/>
            <a:ext cx="3799999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churn rates hinder long-term business expansion and market share growth, making sustainable progress challenging.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7396" y="2336244"/>
            <a:ext cx="4239816" cy="3106460"/>
          </a:xfrm>
          <a:prstGeom prst="roundRect">
            <a:avLst>
              <a:gd name="adj" fmla="val 28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7305" y="2556153"/>
            <a:ext cx="636984" cy="636984"/>
          </a:xfrm>
          <a:prstGeom prst="roundRect">
            <a:avLst>
              <a:gd name="adj" fmla="val 14353713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2446" y="2731294"/>
            <a:ext cx="286583" cy="2865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7305" y="3405426"/>
            <a:ext cx="284559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"Why"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67305" y="3864531"/>
            <a:ext cx="3799999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Identifying </a:t>
            </a: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who is leaving and why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they are churning is paramount for developing effective retention strategies.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43188" y="5761196"/>
            <a:ext cx="3702487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Business Questions:</a:t>
            </a:r>
            <a:endParaRPr lang="en-US" sz="2500" dirty="0"/>
          </a:p>
        </p:txBody>
      </p:sp>
      <p:sp>
        <p:nvSpPr>
          <p:cNvPr id="19" name="Text 14"/>
          <p:cNvSpPr/>
          <p:nvPr/>
        </p:nvSpPr>
        <p:spPr>
          <a:xfrm>
            <a:off x="743188" y="6477714"/>
            <a:ext cx="1314402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the current churn level across different segments?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743188" y="6891576"/>
            <a:ext cx="1314402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Which customer segments exhibit the highest churn rates?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743188" y="7305437"/>
            <a:ext cx="1314402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underlying factors and behaviors influence customer churn?</a:t>
            </a:r>
            <a:endParaRPr lang="en-US" sz="16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241843-BF3D-3BC4-4570-1DAD82180F9C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31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831" y="3236833"/>
            <a:ext cx="13030438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Objectives: Navigating Towards Retention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831" y="4218503"/>
            <a:ext cx="6466284" cy="1608058"/>
          </a:xfrm>
          <a:prstGeom prst="roundRect">
            <a:avLst>
              <a:gd name="adj" fmla="val 682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19971" y="4218503"/>
            <a:ext cx="91440" cy="1608058"/>
          </a:xfrm>
          <a:prstGeom prst="roundRect">
            <a:avLst>
              <a:gd name="adj" fmla="val 97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46440" y="4453533"/>
            <a:ext cx="30927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Churn Behavior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6440" y="4912400"/>
            <a:ext cx="592764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dive into customer churn patterns and trends to understand the dynamics at play.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1285" y="4218503"/>
            <a:ext cx="6466284" cy="1608058"/>
          </a:xfrm>
          <a:prstGeom prst="roundRect">
            <a:avLst>
              <a:gd name="adj" fmla="val 682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98425" y="4218503"/>
            <a:ext cx="91440" cy="1608058"/>
          </a:xfrm>
          <a:prstGeom prst="roundRect">
            <a:avLst>
              <a:gd name="adj" fmla="val 97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24894" y="4453533"/>
            <a:ext cx="303871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Driving Factors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724894" y="4912400"/>
            <a:ext cx="592764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Pinpoint the root causes and specific elements that contribute to customer attrition.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2831" y="6038731"/>
            <a:ext cx="6466284" cy="1608058"/>
          </a:xfrm>
          <a:prstGeom prst="roundRect">
            <a:avLst>
              <a:gd name="adj" fmla="val 682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19971" y="6038731"/>
            <a:ext cx="91440" cy="1608058"/>
          </a:xfrm>
          <a:prstGeom prst="roundRect">
            <a:avLst>
              <a:gd name="adj" fmla="val 97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6440" y="6273760"/>
            <a:ext cx="36445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Retention Decisions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6440" y="6732627"/>
            <a:ext cx="592764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 data-backed insights to inform and guide effective customer retention strategies.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1285" y="6038731"/>
            <a:ext cx="6466284" cy="1608058"/>
          </a:xfrm>
          <a:prstGeom prst="roundRect">
            <a:avLst>
              <a:gd name="adj" fmla="val 682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398425" y="6038731"/>
            <a:ext cx="91440" cy="1608058"/>
          </a:xfrm>
          <a:prstGeom prst="roundRect">
            <a:avLst>
              <a:gd name="adj" fmla="val 97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724894" y="6273760"/>
            <a:ext cx="3454956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 Interactive Insights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24894" y="6732627"/>
            <a:ext cx="592764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Equip stakeholders with an intuitive, interactive tool for ongoing analysis and decision-making.</a:t>
            </a:r>
            <a:endParaRPr lang="en-US" sz="16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E399F2-27E7-79B2-8585-BB6FB04499C7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540068"/>
            <a:ext cx="1248156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Overview: A Glimpse into Our Customer Base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348" y="1625084"/>
            <a:ext cx="776168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analysis is built upon a comprehensive dataset of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7,043 customers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providing a rich foundation for understanding churn.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7348" y="2450068"/>
            <a:ext cx="3574137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Data Fields Explored: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687348" y="3014543"/>
            <a:ext cx="77616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Demographics: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Gender, Partner status, Dependents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7348" y="3397568"/>
            <a:ext cx="77616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Contract &amp; Payment: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Contract type, Payment method, Billing preferences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7348" y="3780592"/>
            <a:ext cx="77616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Internet Services: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Type of internet service, Online security, Tech support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7348" y="4163616"/>
            <a:ext cx="77616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Usage &amp; Charges: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Customer tenure, Monthly charges, Total charges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7348" y="4546640"/>
            <a:ext cx="77616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Churn Status: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Clearly indicating whether a customer has churned or not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760" y="1669256"/>
            <a:ext cx="5014793" cy="5014793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87348" y="7125772"/>
            <a:ext cx="13255704" cy="834509"/>
          </a:xfrm>
          <a:prstGeom prst="roundRect">
            <a:avLst>
              <a:gd name="adj" fmla="val 9885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82" y="7420332"/>
            <a:ext cx="245388" cy="19633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325404" y="7371159"/>
            <a:ext cx="1242131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Source: Customer Churn (Kaggle)</a:t>
            </a:r>
            <a:endParaRPr lang="en-US" sz="1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662448-4949-744B-4D59-067E513E799E}"/>
              </a:ext>
            </a:extLst>
          </p:cNvPr>
          <p:cNvSpPr/>
          <p:nvPr/>
        </p:nvSpPr>
        <p:spPr>
          <a:xfrm>
            <a:off x="12775096" y="7685484"/>
            <a:ext cx="1855304" cy="5441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913" y="504349"/>
            <a:ext cx="8992791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&amp; KPIs: The Engine of Our Analysis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0913" y="1442799"/>
            <a:ext cx="4327446" cy="549354"/>
          </a:xfrm>
          <a:prstGeom prst="roundRect">
            <a:avLst>
              <a:gd name="adj" fmla="val 4800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238" y="1580078"/>
            <a:ext cx="274677" cy="274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4032" y="2175272"/>
            <a:ext cx="22892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4032" y="2571155"/>
            <a:ext cx="3961209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Utilized for interactive dashboard creation and data visualization.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151477" y="1442799"/>
            <a:ext cx="4327446" cy="549354"/>
          </a:xfrm>
          <a:prstGeom prst="roundRect">
            <a:avLst>
              <a:gd name="adj" fmla="val 4800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7802" y="1580078"/>
            <a:ext cx="274677" cy="2746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4595" y="2175272"/>
            <a:ext cx="22892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DAX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334595" y="2571155"/>
            <a:ext cx="3961209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 Expressions for advanced calculations and metrics.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9662041" y="1442799"/>
            <a:ext cx="4327446" cy="549354"/>
          </a:xfrm>
          <a:prstGeom prst="roundRect">
            <a:avLst>
              <a:gd name="adj" fmla="val 48006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8366" y="1580078"/>
            <a:ext cx="274677" cy="2746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45159" y="2175272"/>
            <a:ext cx="287285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 &amp; Modeling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845159" y="2571155"/>
            <a:ext cx="3961209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data accuracy and structuring for optimal performance.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640913" y="3637598"/>
            <a:ext cx="3165515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7,043</a:t>
            </a:r>
            <a:endParaRPr lang="en-US" sz="4750" dirty="0"/>
          </a:p>
        </p:txBody>
      </p:sp>
      <p:sp>
        <p:nvSpPr>
          <p:cNvPr id="16" name="Text 11"/>
          <p:cNvSpPr/>
          <p:nvPr/>
        </p:nvSpPr>
        <p:spPr>
          <a:xfrm>
            <a:off x="1079063" y="4470797"/>
            <a:ext cx="22892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Customers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640913" y="4866680"/>
            <a:ext cx="3165515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overall customer base analyzed in the dashboard.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4035266" y="3637598"/>
            <a:ext cx="3165515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1,869</a:t>
            </a:r>
            <a:endParaRPr lang="en-US" sz="4750" dirty="0"/>
          </a:p>
        </p:txBody>
      </p:sp>
      <p:sp>
        <p:nvSpPr>
          <p:cNvPr id="19" name="Text 14"/>
          <p:cNvSpPr/>
          <p:nvPr/>
        </p:nvSpPr>
        <p:spPr>
          <a:xfrm>
            <a:off x="4473416" y="4470797"/>
            <a:ext cx="22892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Churned Customers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4035266" y="4866680"/>
            <a:ext cx="3165515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number of customers who have discontinued their services.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7429619" y="3637598"/>
            <a:ext cx="3165515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26.5%</a:t>
            </a:r>
            <a:endParaRPr lang="en-US" sz="4750" dirty="0"/>
          </a:p>
        </p:txBody>
      </p:sp>
      <p:sp>
        <p:nvSpPr>
          <p:cNvPr id="22" name="Text 17"/>
          <p:cNvSpPr/>
          <p:nvPr/>
        </p:nvSpPr>
        <p:spPr>
          <a:xfrm>
            <a:off x="7867769" y="4470797"/>
            <a:ext cx="22892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Churn Rate</a:t>
            </a:r>
            <a:endParaRPr lang="en-US" sz="1800" dirty="0"/>
          </a:p>
        </p:txBody>
      </p:sp>
      <p:sp>
        <p:nvSpPr>
          <p:cNvPr id="23" name="Text 18"/>
          <p:cNvSpPr/>
          <p:nvPr/>
        </p:nvSpPr>
        <p:spPr>
          <a:xfrm>
            <a:off x="7429619" y="4866680"/>
            <a:ext cx="3165515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Percentage of customers lost over a specific period.</a:t>
            </a:r>
            <a:endParaRPr lang="en-US" sz="1400" dirty="0"/>
          </a:p>
        </p:txBody>
      </p:sp>
      <p:sp>
        <p:nvSpPr>
          <p:cNvPr id="24" name="Text 19"/>
          <p:cNvSpPr/>
          <p:nvPr/>
        </p:nvSpPr>
        <p:spPr>
          <a:xfrm>
            <a:off x="10823972" y="3637598"/>
            <a:ext cx="3165515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$64.76</a:t>
            </a:r>
            <a:endParaRPr lang="en-US" sz="4750" dirty="0"/>
          </a:p>
        </p:txBody>
      </p:sp>
      <p:sp>
        <p:nvSpPr>
          <p:cNvPr id="25" name="Text 20"/>
          <p:cNvSpPr/>
          <p:nvPr/>
        </p:nvSpPr>
        <p:spPr>
          <a:xfrm>
            <a:off x="11228546" y="4470797"/>
            <a:ext cx="2356247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Monthly Charges</a:t>
            </a:r>
            <a:endParaRPr lang="en-US" sz="1800" dirty="0"/>
          </a:p>
        </p:txBody>
      </p:sp>
      <p:sp>
        <p:nvSpPr>
          <p:cNvPr id="26" name="Text 21"/>
          <p:cNvSpPr/>
          <p:nvPr/>
        </p:nvSpPr>
        <p:spPr>
          <a:xfrm>
            <a:off x="10823972" y="4866680"/>
            <a:ext cx="3165515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average billing amount per customer per month.</a:t>
            </a:r>
            <a:endParaRPr lang="en-US" sz="1400" dirty="0"/>
          </a:p>
        </p:txBody>
      </p:sp>
      <p:sp>
        <p:nvSpPr>
          <p:cNvPr id="27" name="Text 22"/>
          <p:cNvSpPr/>
          <p:nvPr/>
        </p:nvSpPr>
        <p:spPr>
          <a:xfrm>
            <a:off x="5732383" y="5910263"/>
            <a:ext cx="3165515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$45.8M</a:t>
            </a:r>
            <a:endParaRPr lang="en-US" sz="4750" dirty="0"/>
          </a:p>
        </p:txBody>
      </p:sp>
      <p:sp>
        <p:nvSpPr>
          <p:cNvPr id="28" name="Text 23"/>
          <p:cNvSpPr/>
          <p:nvPr/>
        </p:nvSpPr>
        <p:spPr>
          <a:xfrm>
            <a:off x="6170533" y="6743462"/>
            <a:ext cx="22892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Revenue</a:t>
            </a:r>
            <a:endParaRPr lang="en-US" sz="1800" dirty="0"/>
          </a:p>
        </p:txBody>
      </p:sp>
      <p:sp>
        <p:nvSpPr>
          <p:cNvPr id="29" name="Text 24"/>
          <p:cNvSpPr/>
          <p:nvPr/>
        </p:nvSpPr>
        <p:spPr>
          <a:xfrm>
            <a:off x="5732383" y="7139345"/>
            <a:ext cx="3165515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Aggregate revenue generated from the entire customer base.</a:t>
            </a:r>
            <a:endParaRPr lang="en-US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6722F6D-EEDD-FA7D-25A5-E8CAEB56F409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202" y="821412"/>
            <a:ext cx="12964358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Overview: Your Interactive Churn Insight Hub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5202" y="1795343"/>
            <a:ext cx="1329999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Power BI dashboard provides a dynamic and intuitive interface for exploring customer churn data.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02" y="2318921"/>
            <a:ext cx="285036" cy="2850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2779" y="2313027"/>
            <a:ext cx="2375892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KPI Summary Cards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282779" y="2724031"/>
            <a:ext cx="126824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At-a-glance metrics for total customers, churned customers, churn rate, average monthly charges, and total revenue.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02" y="3413939"/>
            <a:ext cx="285036" cy="2850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82779" y="3408045"/>
            <a:ext cx="305038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Churn Distribution Visuals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282779" y="3819049"/>
            <a:ext cx="126824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representations illustrating how churn is spread across various customer attributes.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02" y="4508956"/>
            <a:ext cx="285036" cy="2850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82779" y="4503063"/>
            <a:ext cx="2781538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Segmentation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282779" y="4914067"/>
            <a:ext cx="126824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breakdowns of churn rates by demographics, services, and contract types.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02" y="5603974"/>
            <a:ext cx="285036" cy="2850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82779" y="5598081"/>
            <a:ext cx="336887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Tenure-Based Trend Analysis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282779" y="6009084"/>
            <a:ext cx="126824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Visualizations showing how churn varies with customer longevity.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02" y="6698992"/>
            <a:ext cx="285036" cy="28503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282779" y="6693098"/>
            <a:ext cx="2375892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Slicers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282779" y="7104102"/>
            <a:ext cx="126824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dynamic filtering to drill down into specific segments and periods.</a:t>
            </a:r>
            <a:endParaRPr lang="en-US" sz="14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6A302-22A2-180C-1BD5-9672CE419536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408" y="593169"/>
            <a:ext cx="6136838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Churn Analysis Insights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0408" y="1431012"/>
            <a:ext cx="407551" cy="40755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09053" y="1464945"/>
            <a:ext cx="2939296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Contract Type Matters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709053" y="1913334"/>
            <a:ext cx="7287339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on </a:t>
            </a:r>
            <a:r>
              <a:rPr lang="en-US" sz="14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month-to-month contracts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exhibit significantly higher churn rates compared to those with longer-term commitments. This suggests a lack of loyalty or satisfaction incentives for short-term users.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0408" y="3145393"/>
            <a:ext cx="407551" cy="40755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709053" y="3179326"/>
            <a:ext cx="323480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 Impact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709053" y="3627715"/>
            <a:ext cx="728733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relying on </a:t>
            </a:r>
            <a:r>
              <a:rPr lang="en-US" sz="14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electronic check payments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show a higher propensity to churn. This could indicate a correlation with digital-first, less committed customer segments.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20408" y="4569857"/>
            <a:ext cx="407551" cy="40755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709053" y="4603790"/>
            <a:ext cx="2717602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Dependency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709053" y="5052179"/>
            <a:ext cx="7287339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utilizing </a:t>
            </a:r>
            <a:r>
              <a:rPr lang="en-US" sz="14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fiber optic internet service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contribute disproportionately to overall churn. Further investigation is needed to understand specific issues related to this service type.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0408" y="6284238"/>
            <a:ext cx="407551" cy="40755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709053" y="6318171"/>
            <a:ext cx="3617952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Billing Preference Influence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709053" y="6766560"/>
            <a:ext cx="7287339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Subscribers with </a:t>
            </a:r>
            <a:r>
              <a:rPr lang="en-US" sz="14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paperless billing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also show an increased churn tendency. This might indicate a segment that is more tech-savvy but less engaged with traditional loyalty drivers.</a:t>
            </a:r>
            <a:endParaRPr lang="en-US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0FA458-0350-2411-6888-DBA0DE31025D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786" y="448389"/>
            <a:ext cx="10366772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Tenure &amp; Customer Behavior: The Loyalty Landscape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6" y="1386007"/>
            <a:ext cx="6545461" cy="65454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1773" y="1386007"/>
            <a:ext cx="162997" cy="1265753"/>
          </a:xfrm>
          <a:prstGeom prst="roundRect">
            <a:avLst>
              <a:gd name="adj" fmla="val 420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847767" y="1549003"/>
            <a:ext cx="2402562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Tenure, High Churn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47767" y="1966793"/>
            <a:ext cx="6219468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pronounced trend of higher churn is observed among customers in their initial months of service. This critical period is key for engagement.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766328" y="2814757"/>
            <a:ext cx="162997" cy="1265753"/>
          </a:xfrm>
          <a:prstGeom prst="roundRect">
            <a:avLst>
              <a:gd name="adj" fmla="val 420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092321" y="2977753"/>
            <a:ext cx="203858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Support Needs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92321" y="3395543"/>
            <a:ext cx="5974913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support tickets are notably more frequent during the early tenure phase, indicating potential onboarding issues or initial service frustrations.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011001" y="4243507"/>
            <a:ext cx="162997" cy="1526738"/>
          </a:xfrm>
          <a:prstGeom prst="roundRect">
            <a:avLst>
              <a:gd name="adj" fmla="val 420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336994" y="4406503"/>
            <a:ext cx="212633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Long-Term Retention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36994" y="4824293"/>
            <a:ext cx="5730240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Conversely, customers with extended tenure demonstrate significantly better retention rates, highlighting the value of nurturing long-standing relationships.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70786" y="8298418"/>
            <a:ext cx="13488829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these tenure-based dynamics is vital for tailoring interventions at different stages of the customer lifecycle.</a:t>
            </a:r>
            <a:endParaRPr lang="en-US" sz="12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BB4FF7-F2F0-B2E0-FCFD-448416BCB75C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056" y="1230630"/>
            <a:ext cx="10395704" cy="56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Impact: Quantifying the Cost of Churn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275" y="2164913"/>
            <a:ext cx="1652587" cy="1050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8338" y="2659975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985147" y="2347198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Informed Decisions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985147" y="2741295"/>
            <a:ext cx="568106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Empowers leadership with actionable data for strategic planning.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848344" y="3228380"/>
            <a:ext cx="9098518" cy="11430"/>
          </a:xfrm>
          <a:prstGeom prst="roundRect">
            <a:avLst>
              <a:gd name="adj" fmla="val 66989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981" y="3260646"/>
            <a:ext cx="3305175" cy="10502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8338" y="3625572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11441" y="3442930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Prioritize Retention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811441" y="3837027"/>
            <a:ext cx="66944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Helps focus efforts and resources on the most impactful retention initiatives.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674638" y="4324112"/>
            <a:ext cx="8272224" cy="11430"/>
          </a:xfrm>
          <a:prstGeom prst="roundRect">
            <a:avLst>
              <a:gd name="adj" fmla="val 66989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687" y="4356378"/>
            <a:ext cx="4957763" cy="10502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48338" y="4721304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637734" y="4538663"/>
            <a:ext cx="31953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High-Risk Segments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37734" y="4932759"/>
            <a:ext cx="5677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Pinpoints vulnerable customer groups for proactive engagement.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500932" y="5419844"/>
            <a:ext cx="7445931" cy="11430"/>
          </a:xfrm>
          <a:prstGeom prst="roundRect">
            <a:avLst>
              <a:gd name="adj" fmla="val 66989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93" y="5452110"/>
            <a:ext cx="6610350" cy="10502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48338" y="5817037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464028" y="5634395"/>
            <a:ext cx="270057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Loss Mitigation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64028" y="6028492"/>
            <a:ext cx="584501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Directly addresses the financial drain caused by customer attrition.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8056" y="6707386"/>
            <a:ext cx="133542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Reducing churn is not just about saving customers; it's about safeguarding revenue, optimizing resources, and ensuring sustainable business growth.</a:t>
            </a:r>
            <a:endParaRPr lang="en-US" sz="1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42614E-2846-A5FC-E015-3631FCF8748B}"/>
              </a:ext>
            </a:extLst>
          </p:cNvPr>
          <p:cNvSpPr/>
          <p:nvPr/>
        </p:nvSpPr>
        <p:spPr>
          <a:xfrm>
            <a:off x="12775096" y="7739270"/>
            <a:ext cx="1855304" cy="490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- 9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953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Syed Ameen</dc:creator>
  <cp:lastModifiedBy>د. امتياز باشا</cp:lastModifiedBy>
  <cp:revision>2</cp:revision>
  <dcterms:created xsi:type="dcterms:W3CDTF">2025-12-15T09:52:14Z</dcterms:created>
  <dcterms:modified xsi:type="dcterms:W3CDTF">2025-12-15T10:07:07Z</dcterms:modified>
</cp:coreProperties>
</file>